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.tif>
</file>

<file path=ppt/media/image2.tif>
</file>

<file path=ppt/media/image3.tif>
</file>

<file path=ppt/media/image4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"/><Relationship Id="rId3" Type="http://schemas.openxmlformats.org/officeDocument/2006/relationships/hyperlink" Target="https://hu.wikipedia.org/wiki/Francia_nyelv" TargetMode="External"/><Relationship Id="rId4" Type="http://schemas.openxmlformats.org/officeDocument/2006/relationships/hyperlink" Target="https://hu.wikipedia.org/wiki/Olasz_nyelv" TargetMode="External"/><Relationship Id="rId5" Type="http://schemas.openxmlformats.org/officeDocument/2006/relationships/hyperlink" Target="https://hu.wikipedia.org/wiki/Sv%C3%A1jc" TargetMode="External"/><Relationship Id="rId6" Type="http://schemas.openxmlformats.org/officeDocument/2006/relationships/hyperlink" Target="https://hu.wikipedia.org/wiki/De_facto" TargetMode="External"/><Relationship Id="rId7" Type="http://schemas.openxmlformats.org/officeDocument/2006/relationships/hyperlink" Target="https://hu.wikipedia.org/wiki/F%C5%91v%C3%A1ros" TargetMode="External"/><Relationship Id="rId8" Type="http://schemas.openxmlformats.org/officeDocument/2006/relationships/hyperlink" Target="https://hu.wikipedia.org/wiki/Bern_kanton" TargetMode="External"/><Relationship Id="rId9" Type="http://schemas.openxmlformats.org/officeDocument/2006/relationships/hyperlink" Target="https://hu.wikipedia.org/wiki/2007" TargetMode="External"/><Relationship Id="rId10" Type="http://schemas.openxmlformats.org/officeDocument/2006/relationships/hyperlink" Target="https://hu.wikipedia.org/wiki/Z%C3%BCrich" TargetMode="External"/><Relationship Id="rId11" Type="http://schemas.openxmlformats.org/officeDocument/2006/relationships/hyperlink" Target="https://hu.wikipedia.org/wiki/Genf" TargetMode="External"/><Relationship Id="rId12" Type="http://schemas.openxmlformats.org/officeDocument/2006/relationships/hyperlink" Target="https://hu.wikipedia.org/wiki/B%C3%A1zel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"/><Relationship Id="rId3" Type="http://schemas.openxmlformats.org/officeDocument/2006/relationships/hyperlink" Target="http://www.hls-dhs-dss.ch/textes/d/D10102.php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0185" y="4914"/>
            <a:ext cx="24444371" cy="13749959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Rectangle"/>
          <p:cNvSpPr/>
          <p:nvPr/>
        </p:nvSpPr>
        <p:spPr>
          <a:xfrm>
            <a:off x="885377" y="-1590694"/>
            <a:ext cx="6045091" cy="16897388"/>
          </a:xfrm>
          <a:prstGeom prst="rect">
            <a:avLst/>
          </a:prstGeom>
          <a:solidFill>
            <a:srgbClr val="000000">
              <a:alpha val="6655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4" name="Ber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Bern</a:t>
            </a:r>
          </a:p>
        </p:txBody>
      </p:sp>
      <p:sp>
        <p:nvSpPr>
          <p:cNvPr id="155" name="Svájc “fővárosa”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b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Svájc “fővárosa”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age" descr="Image"/>
          <p:cNvPicPr>
            <a:picLocks noChangeAspect="1"/>
          </p:cNvPicPr>
          <p:nvPr/>
        </p:nvPicPr>
        <p:blipFill>
          <a:blip r:embed="rId2">
            <a:alphaModFix amt="76640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Rectangle"/>
          <p:cNvSpPr/>
          <p:nvPr/>
        </p:nvSpPr>
        <p:spPr>
          <a:xfrm>
            <a:off x="765890" y="762493"/>
            <a:ext cx="22852220" cy="11471515"/>
          </a:xfrm>
          <a:prstGeom prst="rect">
            <a:avLst/>
          </a:prstGeom>
          <a:solidFill>
            <a:srgbClr val="FFFFFF">
              <a:alpha val="4970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59" name="Aktuális adato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Aktuális adatok</a:t>
            </a:r>
          </a:p>
        </p:txBody>
      </p:sp>
      <p:sp>
        <p:nvSpPr>
          <p:cNvPr id="160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Bern (franciául Berne, olaszul Berna) Svájc de facto fővárosa, egyben Bern kanton székhelye.…"/>
          <p:cNvSpPr txBox="1"/>
          <p:nvPr>
            <p:ph type="body" idx="1"/>
          </p:nvPr>
        </p:nvSpPr>
        <p:spPr>
          <a:xfrm>
            <a:off x="1206500" y="4012454"/>
            <a:ext cx="21971000" cy="8256012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Bern (</a:t>
            </a:r>
            <a:r>
              <a:rPr>
                <a:hlinkClick r:id="rId3" invalidUrl="" action="" tgtFrame="" tooltip="" history="1" highlightClick="0" endSnd="0"/>
              </a:rPr>
              <a:t>franciául</a:t>
            </a:r>
            <a:r>
              <a:t> Berne, </a:t>
            </a:r>
            <a:r>
              <a:rPr>
                <a:hlinkClick r:id="rId4" invalidUrl="" action="" tgtFrame="" tooltip="" history="1" highlightClick="0" endSnd="0"/>
              </a:rPr>
              <a:t>olaszul</a:t>
            </a:r>
            <a:r>
              <a:t> Berna) </a:t>
            </a:r>
            <a:r>
              <a:rPr>
                <a:hlinkClick r:id="rId5" invalidUrl="" action="" tgtFrame="" tooltip="" history="1" highlightClick="0" endSnd="0"/>
              </a:rPr>
              <a:t>Svájc</a:t>
            </a:r>
            <a:r>
              <a:t> </a:t>
            </a:r>
            <a:r>
              <a:rPr>
                <a:hlinkClick r:id="rId6" invalidUrl="" action="" tgtFrame="" tooltip="" history="1" highlightClick="0" endSnd="0"/>
              </a:rPr>
              <a:t>de facto</a:t>
            </a:r>
            <a:r>
              <a:t> </a:t>
            </a:r>
            <a:r>
              <a:rPr>
                <a:hlinkClick r:id="rId7" invalidUrl="" action="" tgtFrame="" tooltip="" history="1" highlightClick="0" endSnd="0"/>
              </a:rPr>
              <a:t>fővárosa</a:t>
            </a:r>
            <a:r>
              <a:t>, egyben </a:t>
            </a:r>
            <a:r>
              <a:rPr>
                <a:hlinkClick r:id="rId8" invalidUrl="" action="" tgtFrame="" tooltip="" history="1" highlightClick="0" endSnd="0"/>
              </a:rPr>
              <a:t>Bern kanton</a:t>
            </a:r>
            <a:r>
              <a:t> székhelye.</a:t>
            </a:r>
          </a:p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rPr>
                <a:hlinkClick r:id="rId9" invalidUrl="" action="" tgtFrame="" tooltip="" history="1" highlightClick="0" endSnd="0"/>
              </a:rPr>
              <a:t>2007</a:t>
            </a:r>
            <a:r>
              <a:t> év végi adatok alapján lakosainak száma 128 925, amivel Svájc negyedik legnépesebb városa </a:t>
            </a:r>
            <a:r>
              <a:rPr>
                <a:hlinkClick r:id="rId10" invalidUrl="" action="" tgtFrame="" tooltip="" history="1" highlightClick="0" endSnd="0"/>
              </a:rPr>
              <a:t>Zürich</a:t>
            </a:r>
            <a:r>
              <a:t>, </a:t>
            </a:r>
            <a:r>
              <a:rPr>
                <a:hlinkClick r:id="rId11" invalidUrl="" action="" tgtFrame="" tooltip="" history="1" highlightClick="0" endSnd="0"/>
              </a:rPr>
              <a:t>Genf</a:t>
            </a:r>
            <a:r>
              <a:t> és </a:t>
            </a:r>
            <a:r>
              <a:rPr>
                <a:hlinkClick r:id="rId12" invalidUrl="" action="" tgtFrame="" tooltip="" history="1" highlightClick="0" endSnd="0"/>
              </a:rPr>
              <a:t>Bázel</a:t>
            </a:r>
            <a:r>
              <a:t> után.</a:t>
            </a:r>
          </a:p>
          <a:p>
            <a:pPr marL="571500" indent="-571500" algn="just" defTabSz="457200">
              <a:lnSpc>
                <a:spcPct val="100000"/>
              </a:lnSpc>
              <a:spcBef>
                <a:spcPts val="0"/>
              </a:spcBef>
              <a:defRPr sz="4500">
                <a:uFill>
                  <a:solidFill>
                    <a:srgbClr val="000000"/>
                  </a:solidFill>
                </a:u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Emelett, Bern a berni Canton fővárosai is, mely Svájban a második legnépesebb Kanton</a:t>
            </a:r>
          </a:p>
          <a:p>
            <a:pPr marL="571500" indent="-571500" algn="just" defTabSz="457200">
              <a:lnSpc>
                <a:spcPct val="100000"/>
              </a:lnSpc>
              <a:spcBef>
                <a:spcPts val="0"/>
              </a:spcBef>
              <a:defRPr sz="4500">
                <a:uFill>
                  <a:solidFill>
                    <a:srgbClr val="000000"/>
                  </a:solidFill>
                </a:uFill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Itt a hivatalos nyelv a Német, bár a beszélt az  ennek egyik dialektusa - Alemannic Swiss German-</a:t>
            </a:r>
          </a:p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 A területe 51.62 négyzetkilométer, aminek egy meglepő 33%-a sűrű erdő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Image" descr="Image"/>
          <p:cNvPicPr>
            <a:picLocks noChangeAspect="1"/>
          </p:cNvPicPr>
          <p:nvPr/>
        </p:nvPicPr>
        <p:blipFill>
          <a:blip r:embed="rId2">
            <a:alphaModFix amt="76640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Rectangle"/>
          <p:cNvSpPr/>
          <p:nvPr/>
        </p:nvSpPr>
        <p:spPr>
          <a:xfrm>
            <a:off x="765890" y="762493"/>
            <a:ext cx="22852220" cy="11471515"/>
          </a:xfrm>
          <a:prstGeom prst="rect">
            <a:avLst/>
          </a:prstGeom>
          <a:solidFill>
            <a:srgbClr val="FFFFFF">
              <a:alpha val="4970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5" name="Turizmu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Turizmus</a:t>
            </a:r>
          </a:p>
        </p:txBody>
      </p:sp>
      <p:sp>
        <p:nvSpPr>
          <p:cNvPr id="166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vájc fővárosa egy homokkő-gerincre épül, melyet három oldalról körbevéve az Aare völgyön átfolyik…"/>
          <p:cNvSpPr txBox="1"/>
          <p:nvPr>
            <p:ph type="body" idx="1"/>
          </p:nvPr>
        </p:nvSpPr>
        <p:spPr>
          <a:xfrm>
            <a:off x="1206500" y="4012454"/>
            <a:ext cx="21971000" cy="8256012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Svájc fővárosa egy homokkő-gerincre épül, melyet három oldalról körbevéve az Aare völgyön átfolyik</a:t>
            </a:r>
          </a:p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A magas szintű hidak összekötik a várost a jobb talajjal és a város újabb részével. Házak és üzletek, utcaszintű árkádjaikkal és kiterjedt tetőikkel tükrözik Bern polgárainak jólétét a 17. és 18. században</a:t>
            </a:r>
          </a:p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 A jól megőrzött óváros e bájos jellege a város mindennapi életébe épül be, így az UNESCO világörökségként ismerte 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Image" descr="Image"/>
          <p:cNvPicPr>
            <a:picLocks noChangeAspect="1"/>
          </p:cNvPicPr>
          <p:nvPr/>
        </p:nvPicPr>
        <p:blipFill>
          <a:blip r:embed="rId2">
            <a:alphaModFix amt="76640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Rectangle"/>
          <p:cNvSpPr/>
          <p:nvPr/>
        </p:nvSpPr>
        <p:spPr>
          <a:xfrm>
            <a:off x="-7056670" y="5664204"/>
            <a:ext cx="34836470" cy="2387592"/>
          </a:xfrm>
          <a:prstGeom prst="rect">
            <a:avLst/>
          </a:prstGeom>
          <a:solidFill>
            <a:srgbClr val="FFFFFF">
              <a:alpha val="4970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1" name="Egy pár látványosság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Egy pár látványosság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7467" y="-1311845"/>
            <a:ext cx="24478934" cy="16339690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Rectangle"/>
          <p:cNvSpPr/>
          <p:nvPr/>
        </p:nvSpPr>
        <p:spPr>
          <a:xfrm>
            <a:off x="-7056670" y="5664204"/>
            <a:ext cx="15827401" cy="2387592"/>
          </a:xfrm>
          <a:prstGeom prst="rect">
            <a:avLst/>
          </a:prstGeom>
          <a:solidFill>
            <a:srgbClr val="000000">
              <a:alpha val="6872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5" name="Az óváros"/>
          <p:cNvSpPr txBox="1"/>
          <p:nvPr>
            <p:ph type="title"/>
          </p:nvPr>
        </p:nvSpPr>
        <p:spPr>
          <a:xfrm>
            <a:off x="811067" y="4533900"/>
            <a:ext cx="21971004" cy="464820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4">
                    <a:hueOff val="348544"/>
                    <a:lumOff val="7139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Az óváros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Chorgewoelbe.jpeg" descr="Chorgewoelb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095036" y="-24488"/>
            <a:ext cx="28221149" cy="13824836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Rectangle"/>
          <p:cNvSpPr/>
          <p:nvPr/>
        </p:nvSpPr>
        <p:spPr>
          <a:xfrm>
            <a:off x="-3254462" y="5664204"/>
            <a:ext cx="15827401" cy="2387592"/>
          </a:xfrm>
          <a:prstGeom prst="rect">
            <a:avLst/>
          </a:prstGeom>
          <a:solidFill>
            <a:srgbClr val="000000">
              <a:alpha val="6872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9" name="Berner Münster"/>
          <p:cNvSpPr txBox="1"/>
          <p:nvPr>
            <p:ph type="title"/>
          </p:nvPr>
        </p:nvSpPr>
        <p:spPr>
          <a:xfrm>
            <a:off x="871902" y="5142253"/>
            <a:ext cx="21971004" cy="4648201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4">
                    <a:hueOff val="348544"/>
                    <a:lumOff val="7139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Berner Münster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1426" y="-105856"/>
            <a:ext cx="24646852" cy="17745735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Rectangle"/>
          <p:cNvSpPr/>
          <p:nvPr/>
        </p:nvSpPr>
        <p:spPr>
          <a:xfrm>
            <a:off x="-7056670" y="5664204"/>
            <a:ext cx="15827401" cy="2387592"/>
          </a:xfrm>
          <a:prstGeom prst="rect">
            <a:avLst/>
          </a:prstGeom>
          <a:solidFill>
            <a:srgbClr val="000000">
              <a:alpha val="68728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3" name="Óratorony"/>
          <p:cNvSpPr txBox="1"/>
          <p:nvPr>
            <p:ph type="title"/>
          </p:nvPr>
        </p:nvSpPr>
        <p:spPr>
          <a:xfrm>
            <a:off x="841484" y="4807658"/>
            <a:ext cx="21971005" cy="4648201"/>
          </a:xfrm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chemeClr val="accent4">
                    <a:hueOff val="348544"/>
                    <a:lumOff val="7139"/>
                  </a:schemeClr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Óratorony</a:t>
            </a:r>
          </a:p>
          <a:p>
            <a:pPr defTabSz="457200">
              <a:lnSpc>
                <a:spcPct val="100000"/>
              </a:lnSpc>
              <a:spcBef>
                <a:spcPts val="2000"/>
              </a:spcBef>
              <a:defRPr b="1" spc="0" sz="2600"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age" descr="Image"/>
          <p:cNvPicPr>
            <a:picLocks noChangeAspect="1"/>
          </p:cNvPicPr>
          <p:nvPr/>
        </p:nvPicPr>
        <p:blipFill>
          <a:blip r:embed="rId2">
            <a:alphaModFix amt="76640"/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Rectangle"/>
          <p:cNvSpPr/>
          <p:nvPr/>
        </p:nvSpPr>
        <p:spPr>
          <a:xfrm>
            <a:off x="765890" y="762493"/>
            <a:ext cx="22852220" cy="11471515"/>
          </a:xfrm>
          <a:prstGeom prst="rect">
            <a:avLst/>
          </a:prstGeom>
          <a:solidFill>
            <a:srgbClr val="FFFFFF">
              <a:alpha val="4970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7" name="Történel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Történelme</a:t>
            </a:r>
          </a:p>
        </p:txBody>
      </p:sp>
      <p:sp>
        <p:nvSpPr>
          <p:cNvPr id="188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9" name="Az 1848-as Svájci Államszövetség megszületése az államok szövetségéből egységesített szövetségi államot hozott létre (ekkor jött létre az egységesített szabad belső piac is és törölték el a zsoldosság intézményét), fővárosaként a kétkamarás parlament kép"/>
          <p:cNvSpPr txBox="1"/>
          <p:nvPr>
            <p:ph type="body" idx="1"/>
          </p:nvPr>
        </p:nvSpPr>
        <p:spPr>
          <a:xfrm>
            <a:off x="1206500" y="4012454"/>
            <a:ext cx="21971000" cy="8256012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Az 1848-as Svájci Államszövetség megszületése az államok szövetségéből egységesített szövetségi államot hozott létre (ekkor jött létre az egységesített szabad belső piac is és törölték el a zsoldosság intézményét), fővárosaként a kétkamarás parlament képviselői a központi helyen fekvő </a:t>
            </a:r>
            <a:r>
              <a:rPr>
                <a:hlinkClick r:id="rId3" invalidUrl="" action="" tgtFrame="" tooltip="" history="1" highlightClick="0" endSnd="0"/>
              </a:rPr>
              <a:t>Bern városát választották</a:t>
            </a:r>
            <a:r>
              <a:t> (79 szavazatot kapott Bern, 48-at Zürich és 9-et Luzern)</a:t>
            </a:r>
          </a:p>
          <a:p>
            <a:pPr marL="571500" indent="-571500">
              <a:defRPr sz="4500">
                <a:latin typeface="Century Gothic"/>
                <a:ea typeface="Century Gothic"/>
                <a:cs typeface="Century Gothic"/>
                <a:sym typeface="Century Gothic"/>
              </a:defRPr>
            </a:pPr>
            <a:r>
              <a:t>Ezen kívül Bern közelebb fekszik a francia nyelvterülethez, hadi megfontolásokból is célszerűbb volt, ráadásul a város ellenszolgáltatás nélkül rendelkezésre bocsátott épületeket a hivatalok számára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tinywow_wonder-how-city-bern-looks-like-above-photo-taken-my-trip-to-europe-was-using-drone-top-switzerland-128753672_9790717.png" descr="tinywow_wonder-how-city-bern-looks-like-above-photo-taken-my-trip-to-europe-was-using-drone-top-switzerland-128753672_97907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7088" y="-4624105"/>
            <a:ext cx="24578176" cy="19800794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Köszönöm a figyelme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4">
                    <a:hueOff val="348544"/>
                    <a:lumOff val="7139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</a:lstStyle>
          <a:p>
            <a:pPr/>
            <a:r>
              <a:t>Köszönöm a figyelmet</a:t>
            </a:r>
          </a:p>
        </p:txBody>
      </p:sp>
      <p:sp>
        <p:nvSpPr>
          <p:cNvPr id="193" name="Fact information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